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344" y="1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C1B94-8206-46C7-AD5A-E7EC867D0BCF}" type="datetimeFigureOut">
              <a:rPr lang="fr-FR" smtClean="0"/>
              <a:t>30/10/14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C6453E-70B3-473A-9278-CF975BB2BF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96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42DE-4E88-4DDB-802A-11CA1888A58B}" type="datetime1">
              <a:rPr lang="fr-FR" smtClean="0"/>
              <a:t>30/10/14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FD7D0-DB4D-4958-8454-524620D1BCA8}" type="datetime1">
              <a:rPr lang="fr-FR" smtClean="0"/>
              <a:t>30/10/14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8EB39-8224-4806-9D1E-0663D0A02397}" type="datetime1">
              <a:rPr lang="fr-FR" smtClean="0"/>
              <a:t>30/10/14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D0A5-902D-43DB-A22D-77D631B414EA}" type="datetime1">
              <a:rPr lang="fr-FR" smtClean="0"/>
              <a:t>30/10/14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D2126-789D-4677-86EF-A9FDAD6582CF}" type="datetime1">
              <a:rPr lang="fr-FR" smtClean="0"/>
              <a:t>30/10/14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81DE4-4213-48C9-B36A-5067C9BBF97E}" type="datetime1">
              <a:rPr lang="fr-FR" smtClean="0"/>
              <a:t>30/10/14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24A6-09D6-486C-8F78-8748D998C253}" type="datetime1">
              <a:rPr lang="fr-FR" smtClean="0"/>
              <a:t>30/10/14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FD0D3-40E7-4217-8D32-4B51D1C4B3BC}" type="datetime1">
              <a:rPr lang="fr-FR" smtClean="0"/>
              <a:t>30/10/14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1CEAD-D145-4253-9475-D70B4749575E}" type="datetime1">
              <a:rPr lang="fr-FR" smtClean="0"/>
              <a:t>30/10/14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2D160-751B-49C6-BF43-380BBB47D500}" type="datetime1">
              <a:rPr lang="fr-FR" smtClean="0"/>
              <a:t>30/10/14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7519-7AE8-4BD0-81B9-1E92822E8D28}" type="datetime1">
              <a:rPr lang="fr-FR" smtClean="0"/>
              <a:t>30/10/14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DEEE9-EF17-447F-BDB1-BFC6ADA50822}" type="datetime1">
              <a:rPr lang="fr-FR" smtClean="0"/>
              <a:t>30/10/14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92174-750E-49BF-9031-BA48462AEC3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2400" b="1" dirty="0" smtClean="0">
                <a:solidFill>
                  <a:srgbClr val="002060"/>
                </a:solidFill>
              </a:rPr>
              <a:t>Schéma </a:t>
            </a:r>
            <a:r>
              <a:rPr lang="fr-FR" sz="2400" b="1" dirty="0" smtClean="0">
                <a:solidFill>
                  <a:srgbClr val="002060"/>
                </a:solidFill>
              </a:rPr>
              <a:t>opérationnel </a:t>
            </a:r>
            <a:r>
              <a:rPr lang="fr-FR" sz="2400" b="1" dirty="0">
                <a:solidFill>
                  <a:srgbClr val="002060"/>
                </a:solidFill>
              </a:rPr>
              <a:t>pour les investissements en direct dans la société cible et ceux </a:t>
            </a:r>
            <a:r>
              <a:rPr lang="fr-FR" sz="2400" b="1" dirty="0" err="1">
                <a:solidFill>
                  <a:srgbClr val="002060"/>
                </a:solidFill>
              </a:rPr>
              <a:t>intermédiés</a:t>
            </a:r>
            <a:r>
              <a:rPr lang="fr-FR" sz="2400" b="1" dirty="0">
                <a:solidFill>
                  <a:srgbClr val="002060"/>
                </a:solidFill>
              </a:rPr>
              <a:t> à l’aide d’une holding.</a:t>
            </a:r>
            <a:endParaRPr lang="fr-FR" sz="2400" b="1" dirty="0">
              <a:solidFill>
                <a:srgbClr val="002060"/>
              </a:solidFill>
            </a:endParaRPr>
          </a:p>
          <a:p>
            <a:endParaRPr lang="fr-FR" sz="2400" b="1" dirty="0">
              <a:solidFill>
                <a:srgbClr val="002060"/>
              </a:solidFill>
            </a:endParaRPr>
          </a:p>
        </p:txBody>
      </p:sp>
      <p:pic>
        <p:nvPicPr>
          <p:cNvPr id="4" name="Image 3" descr="Logo Feedeli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844824"/>
            <a:ext cx="5419204" cy="1285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Connecteur droit avec flèche 106"/>
          <p:cNvCxnSpPr>
            <a:endCxn id="11" idx="1"/>
          </p:cNvCxnSpPr>
          <p:nvPr/>
        </p:nvCxnSpPr>
        <p:spPr>
          <a:xfrm flipV="1">
            <a:off x="1187624" y="2348880"/>
            <a:ext cx="756084" cy="9721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Flux de souscriptions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92174-750E-49BF-9031-BA48462AEC3C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4716016" y="1700808"/>
            <a:ext cx="2160240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Compte bancaire </a:t>
            </a:r>
          </a:p>
          <a:p>
            <a:pPr algn="ctr"/>
            <a:r>
              <a:rPr lang="fr-FR" sz="1200" dirty="0" smtClean="0"/>
              <a:t>de la société Holding</a:t>
            </a:r>
            <a:endParaRPr lang="fr-FR" sz="1200" dirty="0"/>
          </a:p>
        </p:txBody>
      </p:sp>
      <p:sp>
        <p:nvSpPr>
          <p:cNvPr id="6" name="Arrondir un rectangle à un seul coin 5"/>
          <p:cNvSpPr/>
          <p:nvPr/>
        </p:nvSpPr>
        <p:spPr>
          <a:xfrm>
            <a:off x="467544" y="2636912"/>
            <a:ext cx="1440160" cy="360040"/>
          </a:xfrm>
          <a:prstGeom prst="round1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investisseur</a:t>
            </a:r>
            <a:endParaRPr lang="fr-FR" dirty="0"/>
          </a:p>
        </p:txBody>
      </p:sp>
      <p:sp>
        <p:nvSpPr>
          <p:cNvPr id="8" name="Arrondir un rectangle à un seul coin 7"/>
          <p:cNvSpPr/>
          <p:nvPr/>
        </p:nvSpPr>
        <p:spPr>
          <a:xfrm>
            <a:off x="467544" y="3284984"/>
            <a:ext cx="1440160" cy="360040"/>
          </a:xfrm>
          <a:prstGeom prst="round1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investisseur</a:t>
            </a:r>
            <a:endParaRPr lang="fr-FR" dirty="0"/>
          </a:p>
        </p:txBody>
      </p:sp>
      <p:sp>
        <p:nvSpPr>
          <p:cNvPr id="9" name="Arrondir un rectangle à un seul coin 8"/>
          <p:cNvSpPr/>
          <p:nvPr/>
        </p:nvSpPr>
        <p:spPr>
          <a:xfrm>
            <a:off x="467544" y="3861048"/>
            <a:ext cx="1440160" cy="360040"/>
          </a:xfrm>
          <a:prstGeom prst="round1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investisseur</a:t>
            </a:r>
            <a:endParaRPr lang="fr-FR" dirty="0"/>
          </a:p>
        </p:txBody>
      </p:sp>
      <p:sp>
        <p:nvSpPr>
          <p:cNvPr id="10" name="Arrondir un rectangle à un seul coin 9"/>
          <p:cNvSpPr/>
          <p:nvPr/>
        </p:nvSpPr>
        <p:spPr>
          <a:xfrm>
            <a:off x="5940152" y="5373216"/>
            <a:ext cx="1800200" cy="504056"/>
          </a:xfrm>
          <a:prstGeom prst="round1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</a:t>
            </a:r>
            <a:r>
              <a:rPr lang="fr-FR" dirty="0" smtClean="0"/>
              <a:t>nvestisseur Direct</a:t>
            </a:r>
            <a:endParaRPr lang="fr-FR" dirty="0"/>
          </a:p>
        </p:txBody>
      </p:sp>
      <p:sp>
        <p:nvSpPr>
          <p:cNvPr id="11" name="Rogner un rectangle à un seul coin 10"/>
          <p:cNvSpPr/>
          <p:nvPr/>
        </p:nvSpPr>
        <p:spPr>
          <a:xfrm>
            <a:off x="1331640" y="1268760"/>
            <a:ext cx="1224136" cy="1080120"/>
          </a:xfrm>
          <a:prstGeom prst="snip1Rect">
            <a:avLst>
              <a:gd name="adj" fmla="val 27435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90"/>
                </a:solidFill>
              </a:rPr>
              <a:t>Bulletin de souscription dans la société cible</a:t>
            </a:r>
          </a:p>
          <a:p>
            <a:pPr algn="ctr"/>
            <a:r>
              <a:rPr lang="fr-FR" sz="900" dirty="0">
                <a:solidFill>
                  <a:srgbClr val="000090"/>
                </a:solidFill>
              </a:rPr>
              <a:t>via une société Holding et</a:t>
            </a:r>
            <a:r>
              <a:rPr lang="fr-FR" sz="900" dirty="0">
                <a:solidFill>
                  <a:srgbClr val="000090"/>
                </a:solidFill>
              </a:rPr>
              <a:t> « sous réserve »</a:t>
            </a:r>
          </a:p>
        </p:txBody>
      </p:sp>
      <p:cxnSp>
        <p:nvCxnSpPr>
          <p:cNvPr id="14" name="Connecteur droit avec flèche 13"/>
          <p:cNvCxnSpPr>
            <a:stCxn id="6" idx="0"/>
            <a:endCxn id="11" idx="2"/>
          </p:cNvCxnSpPr>
          <p:nvPr/>
        </p:nvCxnSpPr>
        <p:spPr>
          <a:xfrm flipV="1">
            <a:off x="1187624" y="1808820"/>
            <a:ext cx="144016" cy="8280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9" idx="3"/>
          </p:cNvCxnSpPr>
          <p:nvPr/>
        </p:nvCxnSpPr>
        <p:spPr>
          <a:xfrm flipV="1">
            <a:off x="1907704" y="2708920"/>
            <a:ext cx="2808312" cy="13321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796136" y="3501008"/>
            <a:ext cx="2160240" cy="100811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Compte bancaire augmentation de capital de la société Cible</a:t>
            </a:r>
            <a:endParaRPr lang="fr-FR" sz="1200" dirty="0"/>
          </a:p>
        </p:txBody>
      </p:sp>
      <p:cxnSp>
        <p:nvCxnSpPr>
          <p:cNvPr id="23" name="Connecteur droit avec flèche 22"/>
          <p:cNvCxnSpPr>
            <a:endCxn id="22" idx="0"/>
          </p:cNvCxnSpPr>
          <p:nvPr/>
        </p:nvCxnSpPr>
        <p:spPr>
          <a:xfrm>
            <a:off x="6876256" y="2708920"/>
            <a:ext cx="0" cy="7920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Décagone 24"/>
          <p:cNvSpPr/>
          <p:nvPr/>
        </p:nvSpPr>
        <p:spPr>
          <a:xfrm>
            <a:off x="2411760" y="1196752"/>
            <a:ext cx="288032" cy="288032"/>
          </a:xfrm>
          <a:prstGeom prst="decagon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ln>
                  <a:solidFill>
                    <a:schemeClr val="tx1"/>
                  </a:solidFill>
                </a:ln>
              </a:rPr>
              <a:t>1</a:t>
            </a:r>
            <a:endParaRPr lang="fr-FR" sz="11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26" name="Décagone 25"/>
          <p:cNvSpPr/>
          <p:nvPr/>
        </p:nvSpPr>
        <p:spPr>
          <a:xfrm>
            <a:off x="3491880" y="2924944"/>
            <a:ext cx="288032" cy="288032"/>
          </a:xfrm>
          <a:prstGeom prst="decagon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ln>
                  <a:solidFill>
                    <a:schemeClr val="tx1"/>
                  </a:solidFill>
                </a:ln>
              </a:rPr>
              <a:t>2</a:t>
            </a:r>
            <a:endParaRPr lang="fr-FR" sz="1100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30" name="Connecteur droit avec flèche 29"/>
          <p:cNvCxnSpPr>
            <a:stCxn id="10" idx="1"/>
            <a:endCxn id="65" idx="0"/>
          </p:cNvCxnSpPr>
          <p:nvPr/>
        </p:nvCxnSpPr>
        <p:spPr>
          <a:xfrm flipH="1" flipV="1">
            <a:off x="5076056" y="5265204"/>
            <a:ext cx="864096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>
            <a:stCxn id="10" idx="0"/>
            <a:endCxn id="22" idx="2"/>
          </p:cNvCxnSpPr>
          <p:nvPr/>
        </p:nvCxnSpPr>
        <p:spPr>
          <a:xfrm flipV="1">
            <a:off x="6840252" y="4509120"/>
            <a:ext cx="36004" cy="86409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Décagone 44"/>
          <p:cNvSpPr/>
          <p:nvPr/>
        </p:nvSpPr>
        <p:spPr>
          <a:xfrm>
            <a:off x="4932040" y="4581128"/>
            <a:ext cx="288032" cy="288032"/>
          </a:xfrm>
          <a:prstGeom prst="decagon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ln>
                  <a:solidFill>
                    <a:schemeClr val="tx1"/>
                  </a:solidFill>
                </a:ln>
              </a:rPr>
              <a:t>1</a:t>
            </a:r>
            <a:endParaRPr lang="fr-FR" sz="11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6" name="Décagone 45"/>
          <p:cNvSpPr/>
          <p:nvPr/>
        </p:nvSpPr>
        <p:spPr>
          <a:xfrm>
            <a:off x="7164288" y="4653136"/>
            <a:ext cx="288032" cy="288032"/>
          </a:xfrm>
          <a:prstGeom prst="decagon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>
                <a:ln>
                  <a:solidFill>
                    <a:schemeClr val="tx1"/>
                  </a:solidFill>
                </a:ln>
              </a:rPr>
              <a:t>2</a:t>
            </a:r>
            <a:endParaRPr lang="fr-FR" sz="1100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6804248" y="4869160"/>
            <a:ext cx="13681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Versement  </a:t>
            </a:r>
          </a:p>
          <a:p>
            <a:r>
              <a:rPr lang="fr-FR" sz="1100" dirty="0" smtClean="0"/>
              <a:t>de la souscription</a:t>
            </a:r>
            <a:endParaRPr lang="fr-FR" sz="1100" dirty="0"/>
          </a:p>
        </p:txBody>
      </p:sp>
      <p:sp>
        <p:nvSpPr>
          <p:cNvPr id="48" name="ZoneTexte 47"/>
          <p:cNvSpPr txBox="1"/>
          <p:nvPr/>
        </p:nvSpPr>
        <p:spPr>
          <a:xfrm>
            <a:off x="3419872" y="3212976"/>
            <a:ext cx="12067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Versement  </a:t>
            </a:r>
          </a:p>
          <a:p>
            <a:r>
              <a:rPr lang="fr-FR" sz="1100" dirty="0" smtClean="0"/>
              <a:t>de la souscription</a:t>
            </a:r>
            <a:endParaRPr lang="fr-FR" sz="1100" dirty="0"/>
          </a:p>
        </p:txBody>
      </p:sp>
      <p:sp>
        <p:nvSpPr>
          <p:cNvPr id="49" name="ZoneTexte 48"/>
          <p:cNvSpPr txBox="1"/>
          <p:nvPr/>
        </p:nvSpPr>
        <p:spPr>
          <a:xfrm rot="19823770">
            <a:off x="789101" y="4794678"/>
            <a:ext cx="26828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dirty="0">
                <a:solidFill>
                  <a:srgbClr val="FF6600"/>
                </a:solidFill>
              </a:rPr>
              <a:t> </a:t>
            </a:r>
            <a:r>
              <a:rPr lang="fr-FR" sz="1100" b="1" i="1" dirty="0" smtClean="0">
                <a:solidFill>
                  <a:srgbClr val="FF6600"/>
                </a:solidFill>
              </a:rPr>
              <a:t>Investissement via </a:t>
            </a:r>
            <a:r>
              <a:rPr lang="fr-FR" sz="1100" b="1" i="1" dirty="0">
                <a:solidFill>
                  <a:srgbClr val="FF6600"/>
                </a:solidFill>
              </a:rPr>
              <a:t>une société </a:t>
            </a:r>
            <a:r>
              <a:rPr lang="fr-FR" sz="1100" b="1" i="1" dirty="0" smtClean="0">
                <a:solidFill>
                  <a:srgbClr val="FF6600"/>
                </a:solidFill>
              </a:rPr>
              <a:t>Holding </a:t>
            </a:r>
            <a:endParaRPr lang="fr-FR" sz="1100" b="1" i="1" dirty="0">
              <a:solidFill>
                <a:srgbClr val="FF660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 rot="19862730">
            <a:off x="904437" y="5277047"/>
            <a:ext cx="32400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100" b="1" i="1">
                <a:solidFill>
                  <a:srgbClr val="FF6600"/>
                </a:solidFill>
              </a:defRPr>
            </a:lvl1pPr>
          </a:lstStyle>
          <a:p>
            <a:r>
              <a:rPr lang="fr-FR" dirty="0"/>
              <a:t> Investissement </a:t>
            </a:r>
            <a:r>
              <a:rPr lang="fr-FR" dirty="0"/>
              <a:t>D</a:t>
            </a:r>
            <a:r>
              <a:rPr lang="fr-FR" dirty="0"/>
              <a:t>irect dans une société cible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1043608" y="6165304"/>
            <a:ext cx="66967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i="1" u="sng" dirty="0" smtClean="0"/>
              <a:t>On ne passe de 1 à 2, qu’après que les réservations de souscriptions aient atteint 80% du montant appelé</a:t>
            </a:r>
            <a:endParaRPr lang="fr-FR" sz="1100" b="1" i="1" u="sng" dirty="0"/>
          </a:p>
        </p:txBody>
      </p:sp>
      <p:sp>
        <p:nvSpPr>
          <p:cNvPr id="52" name="Accolade ouvrante 51"/>
          <p:cNvSpPr/>
          <p:nvPr/>
        </p:nvSpPr>
        <p:spPr>
          <a:xfrm>
            <a:off x="107504" y="2492896"/>
            <a:ext cx="360040" cy="194421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Rogner un rectangle à un seul coin 64"/>
          <p:cNvSpPr/>
          <p:nvPr/>
        </p:nvSpPr>
        <p:spPr>
          <a:xfrm>
            <a:off x="3851920" y="4725144"/>
            <a:ext cx="1224136" cy="1080120"/>
          </a:xfrm>
          <a:prstGeom prst="snip1Rect">
            <a:avLst>
              <a:gd name="adj" fmla="val 27435"/>
            </a:avLst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dirty="0">
                <a:solidFill>
                  <a:srgbClr val="000090"/>
                </a:solidFill>
              </a:rPr>
              <a:t>Bulletin de souscription (en direct) </a:t>
            </a:r>
          </a:p>
          <a:p>
            <a:pPr algn="ctr"/>
            <a:r>
              <a:rPr lang="fr-FR" sz="900" dirty="0">
                <a:solidFill>
                  <a:srgbClr val="000090"/>
                </a:solidFill>
              </a:rPr>
              <a:t>dans la société cible</a:t>
            </a:r>
          </a:p>
          <a:p>
            <a:pPr algn="ctr"/>
            <a:r>
              <a:rPr lang="fr-FR" sz="900" dirty="0">
                <a:solidFill>
                  <a:srgbClr val="000090"/>
                </a:solidFill>
              </a:rPr>
              <a:t>et « sous réserve »</a:t>
            </a:r>
            <a:endParaRPr lang="fr-FR" sz="900" dirty="0">
              <a:solidFill>
                <a:srgbClr val="000090"/>
              </a:solidFill>
            </a:endParaRPr>
          </a:p>
        </p:txBody>
      </p:sp>
      <p:cxnSp>
        <p:nvCxnSpPr>
          <p:cNvPr id="106" name="Connecteur droit avec flèche 105"/>
          <p:cNvCxnSpPr/>
          <p:nvPr/>
        </p:nvCxnSpPr>
        <p:spPr>
          <a:xfrm flipV="1">
            <a:off x="1907704" y="2348880"/>
            <a:ext cx="648072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cteur droit avec flèche 110"/>
          <p:cNvCxnSpPr>
            <a:stCxn id="8" idx="3"/>
          </p:cNvCxnSpPr>
          <p:nvPr/>
        </p:nvCxnSpPr>
        <p:spPr>
          <a:xfrm flipV="1">
            <a:off x="1907704" y="2420888"/>
            <a:ext cx="2808312" cy="10441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avec flèche 116"/>
          <p:cNvCxnSpPr>
            <a:stCxn id="6" idx="3"/>
            <a:endCxn id="5" idx="1"/>
          </p:cNvCxnSpPr>
          <p:nvPr/>
        </p:nvCxnSpPr>
        <p:spPr>
          <a:xfrm flipV="1">
            <a:off x="1907704" y="2204864"/>
            <a:ext cx="2808312" cy="6120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necteur droit 132"/>
          <p:cNvCxnSpPr/>
          <p:nvPr/>
        </p:nvCxnSpPr>
        <p:spPr>
          <a:xfrm flipV="1">
            <a:off x="899592" y="1916832"/>
            <a:ext cx="7560840" cy="4176464"/>
          </a:xfrm>
          <a:prstGeom prst="line">
            <a:avLst/>
          </a:prstGeom>
          <a:ln w="9525" cap="flat" cmpd="sng">
            <a:solidFill>
              <a:srgbClr val="FF66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7938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3462</TotalTime>
  <Words>116</Words>
  <Application>Microsoft Macintosh PowerPoint</Application>
  <PresentationFormat>Présentation à l'écran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 </vt:lpstr>
      <vt:lpstr>Flux de souscriptions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ALTEA CROISSANCE</dc:title>
  <dc:creator>me</dc:creator>
  <cp:lastModifiedBy>Charles Thenoz</cp:lastModifiedBy>
  <cp:revision>83</cp:revision>
  <dcterms:created xsi:type="dcterms:W3CDTF">2014-09-02T07:54:35Z</dcterms:created>
  <dcterms:modified xsi:type="dcterms:W3CDTF">2014-10-30T16:09:32Z</dcterms:modified>
</cp:coreProperties>
</file>